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5272">
          <p15:clr>
            <a:srgbClr val="000000"/>
          </p15:clr>
        </p15:guide>
        <p15:guide id="3" pos="397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jzHpJwdIxWlr+RBiTHmvMxrqlU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272"/>
        <p:guide pos="3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e2799fa38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2e2799fa3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e2799fa3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2e2799fa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08ef10299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d08ef1029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10a7c441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310a7c44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08ef10299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08ef1029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e2799fa3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2e2799fa3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404664"/>
            <a:ext cx="7772400" cy="3195787"/>
          </a:xfrm>
          <a:prstGeom prst="rect">
            <a:avLst/>
          </a:prstGeom>
          <a:solidFill>
            <a:srgbClr val="FFFF00"/>
          </a:solidFill>
          <a:ln cap="flat" cmpd="tri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cs-CZ" sz="7200"/>
              <a:t>„Panuj Hoře“ 2024</a:t>
            </a:r>
            <a:endParaRPr sz="72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683568" y="3886200"/>
            <a:ext cx="7848872" cy="191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b="1" i="1" lang="cs-CZ" sz="5400">
                <a:solidFill>
                  <a:srgbClr val="FF0000"/>
                </a:solidFill>
              </a:rPr>
              <a:t>Rozšíření dětského hřiště</a:t>
            </a:r>
            <a:r>
              <a:rPr b="1" i="1" lang="cs-CZ" sz="4800">
                <a:solidFill>
                  <a:srgbClr val="FF0000"/>
                </a:solidFill>
              </a:rPr>
              <a:t> </a:t>
            </a:r>
            <a:endParaRPr b="1" i="1" sz="4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b="1" i="1" lang="cs-CZ" sz="4800">
                <a:solidFill>
                  <a:srgbClr val="FF0000"/>
                </a:solidFill>
              </a:rPr>
              <a:t>                    Malín</a:t>
            </a:r>
            <a:endParaRPr b="1" i="1"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e2799fa38_0_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t/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b="1" lang="cs-CZ" sz="4000">
                <a:solidFill>
                  <a:srgbClr val="FF0000"/>
                </a:solidFill>
              </a:rPr>
              <a:t>Lezecké a šplhací prvky</a:t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b="1" lang="cs-CZ" sz="4000">
                <a:solidFill>
                  <a:srgbClr val="FF0000"/>
                </a:solidFill>
              </a:rPr>
              <a:t>“Balanční OPIČÍ STEZKA Sexta”</a:t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t/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41" name="Google Shape;141;g22e2799fa38_0_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2" name="Google Shape;142;g22e2799fa38_0_30"/>
          <p:cNvSpPr txBox="1"/>
          <p:nvPr/>
        </p:nvSpPr>
        <p:spPr>
          <a:xfrm>
            <a:off x="3805725" y="3678722"/>
            <a:ext cx="30000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22e2799fa38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75" y="2083600"/>
            <a:ext cx="7350674" cy="367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e2799fa38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b="1" lang="cs-CZ" sz="4000">
                <a:solidFill>
                  <a:srgbClr val="FF0000"/>
                </a:solidFill>
              </a:rPr>
              <a:t>Sportovní a balanční prvky</a:t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b="1" lang="cs-CZ" sz="4000">
                <a:solidFill>
                  <a:srgbClr val="FF0000"/>
                </a:solidFill>
              </a:rPr>
              <a:t>“Vzdušné schody”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49" name="Google Shape;149;g22e2799fa38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0" name="Google Shape;150;g22e2799fa3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00" y="1986375"/>
            <a:ext cx="7133901" cy="37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08ef10299_1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4000">
                <a:solidFill>
                  <a:srgbClr val="FF0000"/>
                </a:solidFill>
              </a:rPr>
              <a:t>Pružinové houpadlo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56" name="Google Shape;156;g2d08ef10299_1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7" name="Google Shape;157;g2d08ef10299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75" y="2000275"/>
            <a:ext cx="3379750" cy="300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d08ef10299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675" y="3015175"/>
            <a:ext cx="3683625" cy="28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457200" y="904250"/>
            <a:ext cx="8229600" cy="52218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Konkrétní výběr prvků se uskuteční až po domluvě se zástupci Města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      Kutná Hora a dle aktuálních cenových nabídek v době realizace projektu.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Věříme, že vyjádřením vaší podpory v podobě </a:t>
            </a:r>
            <a:r>
              <a:rPr b="1" lang="cs-CZ" sz="2000"/>
              <a:t>hlasování za náš projekt</a:t>
            </a:r>
            <a:endParaRPr b="1" sz="2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 se povede získat další prvky a tím v dětech podpořit vztah ke sportu a   </a:t>
            </a:r>
            <a:endParaRPr sz="2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 zpříjemnit jim pobyt na čerstvém vzduchu.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cs-CZ" sz="2000"/>
              <a:t> Za vaši podporu předem všem děkujeme.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467544" y="548680"/>
            <a:ext cx="8229600" cy="926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539552" y="548680"/>
            <a:ext cx="8085584" cy="5505475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Děkuji za pozornost a přeji hezký den</a:t>
            </a:r>
            <a:endParaRPr/>
          </a:p>
          <a:p>
            <a:pPr indent="-1397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/>
              <a:t>Za OsV Malín, spolek Malíňačky a TJ Sokol Malín z.s.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/>
              <a:t>                                               Simona Zvolánková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323525" y="260649"/>
            <a:ext cx="83016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1" lang="cs-CZ">
                <a:solidFill>
                  <a:srgbClr val="FF0000"/>
                </a:solidFill>
              </a:rPr>
              <a:t>Důvod navržení projektu:</a:t>
            </a:r>
            <a:br>
              <a:rPr b="1" i="1" lang="cs-CZ">
                <a:solidFill>
                  <a:srgbClr val="FF0000"/>
                </a:solidFill>
              </a:rPr>
            </a:br>
            <a:endParaRPr b="1" i="1">
              <a:solidFill>
                <a:srgbClr val="FF000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287525" y="1192000"/>
            <a:ext cx="8568900" cy="51636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 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8000"/>
              <a:t>Každoročně se snažíme naplnit náš dlouhodobý cíl - maximálně využít krásné okolí Malínské sokolovny. 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8000"/>
              <a:t>Snažíme se toto prostranství postupně měnit na stále příjemnější místo pro sport a zábavu převážně dětí a mládeže.  </a:t>
            </a:r>
            <a:endParaRPr sz="8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8000"/>
              <a:t>Díky  projektu „Panuj Hoře“ se podařilo vybudovat :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cs-CZ" sz="8000"/>
              <a:t>- v roce 2021  workoutové hřiště, menší travnaté hřiště na nohejbal, volejbal, 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cs-CZ" sz="8000"/>
              <a:t>   trénování dětí a mládeže, venkovní stůl na stolní tenis a venkovní koš na 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cs-CZ" sz="8000"/>
              <a:t>   basketbal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cs-CZ" sz="8000"/>
              <a:t>- v roce 2022 věž se skluzavkou pro nejmenší děti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cs-CZ" sz="8000"/>
              <a:t>- v roce 2023 trojhoupačku</a:t>
            </a:r>
            <a:endParaRPr sz="8000"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  <a:p>
            <a:pPr indent="-2921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74638"/>
            <a:ext cx="8219256" cy="1282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i="1" lang="cs-CZ">
                <a:solidFill>
                  <a:srgbClr val="FF0000"/>
                </a:solidFill>
              </a:rPr>
              <a:t>Důvod navržení projektu, jeho prospěšnost: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457200" y="2132856"/>
            <a:ext cx="8229600" cy="39933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52472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cs-CZ" sz="2150"/>
              <a:t>Myšlenkou </a:t>
            </a:r>
            <a:r>
              <a:rPr lang="cs-CZ" sz="2150"/>
              <a:t>letošního projektu je rozšířit dětské hřiště o sportovní, balanční, lezecké nebo šplhací prvky. Chceme přispět k rozvíjení koordinačních vlastností dětí a mládeže, k celkové podpoře pohybu      a sportovního zaměření a umožnit tak dětem trávit svůj volný čas      venku. </a:t>
            </a:r>
            <a:endParaRPr sz="215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150"/>
          </a:p>
          <a:p>
            <a:pPr indent="-352472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cs-CZ" sz="2150"/>
              <a:t>Jednotlivé prvky jsou vybírány tak, aby dětské hřiště mohly využít všechny věkové skupiny dětí. V letošním roce chceme doplnit prvky pro děti ve věku 3- 14 let. Své vyžití zde tedy najdou děti od nejmenších až po náctileté. </a:t>
            </a:r>
            <a:endParaRPr sz="215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15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457200" y="338576"/>
            <a:ext cx="82296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i="1" lang="cs-CZ">
                <a:solidFill>
                  <a:srgbClr val="FF0000"/>
                </a:solidFill>
              </a:rPr>
              <a:t>Plánované umístění nových 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i="1" lang="cs-CZ">
                <a:solidFill>
                  <a:srgbClr val="FF0000"/>
                </a:solidFill>
              </a:rPr>
              <a:t> herních prvků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457200" y="2327000"/>
            <a:ext cx="7940100" cy="40392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lang="cs-CZ" sz="2600">
                <a:solidFill>
                  <a:srgbClr val="FF0000"/>
                </a:solidFill>
              </a:rPr>
              <a:t> </a:t>
            </a:r>
            <a:endParaRPr sz="26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t/>
            </a:r>
            <a:endParaRPr sz="26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Nové dětské herní prvky plánujeme umístit na travnatou plochu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2000"/>
              <a:t>      u Sokolovny. Rozšíří tak stávající dětské hřiště.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Viz  situační mapka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cs-CZ" sz="4000">
                <a:solidFill>
                  <a:srgbClr val="FF0000"/>
                </a:solidFill>
              </a:rPr>
              <a:t>Plánované umístění nových prvků</a:t>
            </a:r>
            <a:endParaRPr i="1" sz="4000">
              <a:solidFill>
                <a:srgbClr val="FF0000"/>
              </a:solidFill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-1" l="-14342" r="-2071" t="20836"/>
          <a:stretch/>
        </p:blipFill>
        <p:spPr>
          <a:xfrm>
            <a:off x="-431124" y="1486625"/>
            <a:ext cx="9308099" cy="49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10a7c441c_0_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cs-CZ" sz="4000">
                <a:solidFill>
                  <a:srgbClr val="FF0000"/>
                </a:solidFill>
              </a:rPr>
              <a:t>Plánované umístění nových prvků</a:t>
            </a:r>
            <a:endParaRPr/>
          </a:p>
        </p:txBody>
      </p:sp>
      <p:pic>
        <p:nvPicPr>
          <p:cNvPr id="115" name="Google Shape;115;g2310a7c441c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8"/>
            <a:ext cx="8839204" cy="497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08ef10299_1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cs-CZ" sz="4000">
                <a:solidFill>
                  <a:srgbClr val="FF0000"/>
                </a:solidFill>
              </a:rPr>
              <a:t>Plánované umístění nových prvků</a:t>
            </a:r>
            <a:endParaRPr/>
          </a:p>
        </p:txBody>
      </p:sp>
      <p:sp>
        <p:nvSpPr>
          <p:cNvPr id="121" name="Google Shape;121;g2d08ef10299_1_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2d08ef10299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800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1" lang="cs-CZ" sz="4000">
                <a:solidFill>
                  <a:srgbClr val="FF0000"/>
                </a:solidFill>
              </a:rPr>
              <a:t>Nové herní prvky</a:t>
            </a:r>
            <a:endParaRPr b="1" i="1" sz="4000">
              <a:solidFill>
                <a:srgbClr val="FF0000"/>
              </a:solidFill>
            </a:endParaRPr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457200" y="1600200"/>
            <a:ext cx="8363272" cy="4997152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Dětské hřiště plánujeme rozšířit o některé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/>
              <a:t>                 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1" lang="cs-CZ" sz="2000"/>
              <a:t>                -  sportovní a balanční prvky … “Vzdušné schody”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1" lang="cs-CZ" sz="2000"/>
              <a:t>                -  lezecké a šplhací prvky … “Balanční OPIČÍ STEZKA …”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 sz="2000"/>
              <a:t>                -  pružinové houpadlo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 sz="2000"/>
              <a:t>                   ……</a:t>
            </a:r>
            <a:endParaRPr b="1"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/>
              <a:t>       viz. ilustrační obrázky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e2799fa38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rPr b="1" lang="cs-CZ" sz="4000">
                <a:solidFill>
                  <a:srgbClr val="FF0000"/>
                </a:solidFill>
              </a:rPr>
              <a:t>Lezecké a šplhací prvky</a:t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rPr b="1" lang="cs-CZ" sz="4000">
                <a:solidFill>
                  <a:srgbClr val="FF0000"/>
                </a:solidFill>
              </a:rPr>
              <a:t>“Balanční OPIČÍ STEZKA Trio”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34" name="Google Shape;134;g22e2799fa38_0_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cs-CZ"/>
              <a:t> </a:t>
            </a:r>
            <a:endParaRPr/>
          </a:p>
        </p:txBody>
      </p:sp>
      <p:pic>
        <p:nvPicPr>
          <p:cNvPr id="135" name="Google Shape;135;g22e2799fa38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12" y="2054700"/>
            <a:ext cx="7794977" cy="37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2022-02-27T11:56:37Z</dcterms:created>
  <dc:creator>420602286349</dc:creator>
</cp:coreProperties>
</file>